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753" r:id="rId5"/>
  </p:sldMasterIdLst>
  <p:notesMasterIdLst>
    <p:notesMasterId r:id="rId7"/>
  </p:notesMasterIdLst>
  <p:handoutMasterIdLst>
    <p:handoutMasterId r:id="rId8"/>
  </p:handoutMasterIdLst>
  <p:sldIdLst>
    <p:sldId id="725" r:id="rId6"/>
  </p:sldIdLst>
  <p:sldSz cx="12192000" cy="6858000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" userDrawn="1">
          <p15:clr>
            <a:srgbClr val="A4A3A4"/>
          </p15:clr>
        </p15:guide>
        <p15:guide id="2" pos="76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3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CC"/>
    <a:srgbClr val="CCFFCC"/>
    <a:srgbClr val="FF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1C0C5B-C15E-4179-ABF0-0848177BFDE3}" v="6" dt="2025-06-20T05:35:54.6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04" autoAdjust="0"/>
    <p:restoredTop sz="94404" autoAdjust="0"/>
  </p:normalViewPr>
  <p:slideViewPr>
    <p:cSldViewPr>
      <p:cViewPr varScale="1">
        <p:scale>
          <a:sx n="70" d="100"/>
          <a:sy n="70" d="100"/>
        </p:scale>
        <p:origin x="884" y="36"/>
      </p:cViewPr>
      <p:guideLst>
        <p:guide orient="horz" pos="28"/>
        <p:guide pos="76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>
        <p:scale>
          <a:sx n="90" d="100"/>
          <a:sy n="90" d="100"/>
        </p:scale>
        <p:origin x="3624" y="-1050"/>
      </p:cViewPr>
      <p:guideLst>
        <p:guide orient="horz" pos="3108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19413" cy="493713"/>
          </a:xfrm>
          <a:prstGeom prst="rect">
            <a:avLst/>
          </a:prstGeom>
        </p:spPr>
        <p:txBody>
          <a:bodyPr vert="horz" lIns="91376" tIns="45689" rIns="91376" bIns="456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4"/>
            <a:ext cx="2919412" cy="493713"/>
          </a:xfrm>
          <a:prstGeom prst="rect">
            <a:avLst/>
          </a:prstGeom>
        </p:spPr>
        <p:txBody>
          <a:bodyPr vert="horz" lIns="91376" tIns="45689" rIns="91376" bIns="456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013"/>
            <a:ext cx="2919413" cy="493712"/>
          </a:xfrm>
          <a:prstGeom prst="rect">
            <a:avLst/>
          </a:prstGeom>
        </p:spPr>
        <p:txBody>
          <a:bodyPr vert="horz" lIns="91376" tIns="45689" rIns="91376" bIns="456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test</a:t>
            </a: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376" tIns="45689" rIns="91376" bIns="4568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EC4FBD0-7633-4554-A01D-57EBE408A7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95072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19413" cy="493713"/>
          </a:xfrm>
          <a:prstGeom prst="rect">
            <a:avLst/>
          </a:prstGeom>
        </p:spPr>
        <p:txBody>
          <a:bodyPr vert="horz" lIns="91376" tIns="45689" rIns="91376" bIns="456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4"/>
            <a:ext cx="2919412" cy="493713"/>
          </a:xfrm>
          <a:prstGeom prst="rect">
            <a:avLst/>
          </a:prstGeom>
        </p:spPr>
        <p:txBody>
          <a:bodyPr vert="horz" lIns="91376" tIns="45689" rIns="91376" bIns="456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6" tIns="45689" rIns="91376" bIns="45689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3" y="4686300"/>
            <a:ext cx="5389563" cy="4440238"/>
          </a:xfrm>
          <a:prstGeom prst="rect">
            <a:avLst/>
          </a:prstGeom>
        </p:spPr>
        <p:txBody>
          <a:bodyPr vert="horz" lIns="91376" tIns="45689" rIns="91376" bIns="45689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013"/>
            <a:ext cx="2919413" cy="493712"/>
          </a:xfrm>
          <a:prstGeom prst="rect">
            <a:avLst/>
          </a:prstGeom>
        </p:spPr>
        <p:txBody>
          <a:bodyPr vert="horz" lIns="91376" tIns="45689" rIns="91376" bIns="456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test</a:t>
            </a: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376" tIns="45689" rIns="91376" bIns="4568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AE3D2EF-E1DA-43A1-AAB5-1C750E1C49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29279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10542" y="1052737"/>
            <a:ext cx="10363200" cy="1470025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3501009"/>
            <a:ext cx="12199815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177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24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7385" y="273051"/>
            <a:ext cx="681501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0" y="1435101"/>
            <a:ext cx="401124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5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554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554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554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535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500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42031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46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0527262" y="6601530"/>
            <a:ext cx="1284385" cy="256470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D9FEE64-AEE9-FEB3-95F9-6C382A428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9229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7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test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9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247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247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724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9261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89785" y="1600201"/>
            <a:ext cx="539261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15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75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75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693" y="1535113"/>
            <a:ext cx="53887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693" y="2174875"/>
            <a:ext cx="53887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12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88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8" name="タイトル 1"/>
          <p:cNvSpPr txBox="1">
            <a:spLocks/>
          </p:cNvSpPr>
          <p:nvPr userDrawn="1"/>
        </p:nvSpPr>
        <p:spPr>
          <a:xfrm>
            <a:off x="-3907" y="6691314"/>
            <a:ext cx="11594123" cy="166687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dirty="0">
                <a:solidFill>
                  <a:schemeClr val="bg1">
                    <a:lumMod val="50000"/>
                  </a:schemeClr>
                </a:solidFill>
              </a:rPr>
              <a:t>令和６年度補正　再生可能エネルギー導入拡大・分散型エネルギーリソース導入支援等事業費補助金（電力データ活用支援等事業）</a:t>
            </a:r>
            <a:r>
              <a:rPr lang="ja-JP" altLang="en-US" sz="1000" i="1" dirty="0">
                <a:solidFill>
                  <a:schemeClr val="bg1">
                    <a:lumMod val="50000"/>
                  </a:schemeClr>
                </a:solidFill>
              </a:rPr>
              <a:t>事業概要書</a:t>
            </a: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D3584102-EE50-5AA1-2B1A-1646158261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609600" y="6525345"/>
            <a:ext cx="10972800" cy="196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74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63F095-AA6E-426F-4378-79D5A9079A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0E1E58-34E9-1B0C-7417-E746FAB15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0"/>
            <a:ext cx="4867622" cy="516756"/>
          </a:xfrm>
        </p:spPr>
        <p:txBody>
          <a:bodyPr/>
          <a:lstStyle/>
          <a:p>
            <a:pPr algn="l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補助事業の名称：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1B2F7EE-AFC9-9A6D-187A-5D6D8F7E8046}"/>
              </a:ext>
            </a:extLst>
          </p:cNvPr>
          <p:cNvSpPr/>
          <p:nvPr/>
        </p:nvSpPr>
        <p:spPr>
          <a:xfrm>
            <a:off x="153029" y="511140"/>
            <a:ext cx="5839233" cy="86409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u="sng" dirty="0">
                <a:solidFill>
                  <a:schemeClr val="tx1"/>
                </a:solidFill>
              </a:rPr>
              <a:t>申請者名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B929901-0116-DB05-389F-7120D3DFB836}"/>
              </a:ext>
            </a:extLst>
          </p:cNvPr>
          <p:cNvSpPr/>
          <p:nvPr/>
        </p:nvSpPr>
        <p:spPr>
          <a:xfrm>
            <a:off x="153037" y="1456690"/>
            <a:ext cx="5839233" cy="226034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u="sng" dirty="0">
                <a:solidFill>
                  <a:schemeClr val="tx1"/>
                </a:solidFill>
              </a:rPr>
              <a:t>補助事業の目的</a:t>
            </a:r>
            <a:endParaRPr lang="en-US" altLang="ja-JP" sz="1400" b="1" u="sng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2425972-674F-0AEB-E256-4A3C88604FBB}"/>
              </a:ext>
            </a:extLst>
          </p:cNvPr>
          <p:cNvSpPr/>
          <p:nvPr/>
        </p:nvSpPr>
        <p:spPr>
          <a:xfrm>
            <a:off x="6199725" y="1484784"/>
            <a:ext cx="5839237" cy="22322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u="sng" dirty="0">
                <a:solidFill>
                  <a:schemeClr val="tx1"/>
                </a:solidFill>
              </a:rPr>
              <a:t>効果</a:t>
            </a:r>
            <a:endParaRPr lang="en-US" altLang="ja-JP" sz="1400" b="1" u="sng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9BFD3AD-A2A5-6448-8CCA-48490403E12F}"/>
              </a:ext>
            </a:extLst>
          </p:cNvPr>
          <p:cNvSpPr/>
          <p:nvPr/>
        </p:nvSpPr>
        <p:spPr>
          <a:xfrm>
            <a:off x="153037" y="3822890"/>
            <a:ext cx="5839225" cy="28464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u="sng" dirty="0">
                <a:solidFill>
                  <a:schemeClr val="tx1"/>
                </a:solidFill>
              </a:rPr>
              <a:t>実施内容</a:t>
            </a:r>
            <a:endParaRPr lang="en-US" altLang="ja-JP" sz="1400" b="1" u="sng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4D64542-07D7-AE37-D5B2-34CCE343B40C}"/>
              </a:ext>
            </a:extLst>
          </p:cNvPr>
          <p:cNvSpPr/>
          <p:nvPr/>
        </p:nvSpPr>
        <p:spPr>
          <a:xfrm>
            <a:off x="6199724" y="3822890"/>
            <a:ext cx="5839237" cy="28464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u="sng" dirty="0">
                <a:solidFill>
                  <a:schemeClr val="tx1"/>
                </a:solidFill>
              </a:rPr>
              <a:t>電力データ利活用の社会実装への期待度</a:t>
            </a:r>
            <a:endParaRPr lang="en-US" altLang="ja-JP" sz="1400" b="1" u="sng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0E06E70-28E0-9D78-CB63-69EC14D87B8C}"/>
              </a:ext>
            </a:extLst>
          </p:cNvPr>
          <p:cNvSpPr/>
          <p:nvPr/>
        </p:nvSpPr>
        <p:spPr>
          <a:xfrm>
            <a:off x="6199723" y="511140"/>
            <a:ext cx="5839231" cy="86409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u="sng" dirty="0">
                <a:solidFill>
                  <a:schemeClr val="tx1"/>
                </a:solidFill>
              </a:rPr>
              <a:t>（共同申請者名）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9928D7F-6C56-06D1-A199-07972563E7E6}"/>
              </a:ext>
            </a:extLst>
          </p:cNvPr>
          <p:cNvSpPr/>
          <p:nvPr/>
        </p:nvSpPr>
        <p:spPr>
          <a:xfrm>
            <a:off x="10653043" y="0"/>
            <a:ext cx="1728192" cy="332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100" dirty="0">
                <a:solidFill>
                  <a:schemeClr val="tx1"/>
                </a:solidFill>
              </a:rPr>
              <a:t>（様式第１７）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C621AB2-42F2-8E76-2F27-5B4E06BD416F}"/>
              </a:ext>
            </a:extLst>
          </p:cNvPr>
          <p:cNvSpPr/>
          <p:nvPr/>
        </p:nvSpPr>
        <p:spPr>
          <a:xfrm>
            <a:off x="1951265" y="4127770"/>
            <a:ext cx="3712687" cy="6882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</a:rPr>
              <a:t>冒頭に「</a:t>
            </a:r>
            <a:r>
              <a:rPr lang="ja-JP" altLang="en-US" sz="1400" b="1" dirty="0">
                <a:solidFill>
                  <a:srgbClr val="FF0000"/>
                </a:solidFill>
              </a:rPr>
              <a:t>①個データ活用支援事業</a:t>
            </a:r>
            <a:r>
              <a:rPr lang="ja-JP" altLang="en-US" sz="1400" dirty="0">
                <a:solidFill>
                  <a:srgbClr val="FF0000"/>
                </a:solidFill>
              </a:rPr>
              <a:t>」又は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</a:rPr>
              <a:t>「</a:t>
            </a:r>
            <a:r>
              <a:rPr lang="ja-JP" altLang="en-US" sz="1400" b="1" dirty="0">
                <a:solidFill>
                  <a:srgbClr val="FF0000"/>
                </a:solidFill>
              </a:rPr>
              <a:t>②統計データ活用支援事業</a:t>
            </a:r>
            <a:r>
              <a:rPr lang="en-US" altLang="ja-JP" sz="1400" b="1" dirty="0">
                <a:solidFill>
                  <a:srgbClr val="FF0000"/>
                </a:solidFill>
              </a:rPr>
              <a:t>(</a:t>
            </a:r>
            <a:r>
              <a:rPr lang="ja-JP" altLang="en-US" sz="1400" b="1" dirty="0">
                <a:solidFill>
                  <a:srgbClr val="FF0000"/>
                </a:solidFill>
              </a:rPr>
              <a:t>標準統計</a:t>
            </a:r>
            <a:r>
              <a:rPr lang="en-US" altLang="ja-JP" sz="1400" b="1" dirty="0">
                <a:solidFill>
                  <a:srgbClr val="FF0000"/>
                </a:solidFill>
              </a:rPr>
              <a:t>)</a:t>
            </a:r>
            <a:r>
              <a:rPr lang="ja-JP" altLang="en-US" sz="1400" dirty="0">
                <a:solidFill>
                  <a:srgbClr val="FF0000"/>
                </a:solidFill>
              </a:rPr>
              <a:t>」の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</a:rPr>
              <a:t>いずれかを明記してください。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28699F3E-35E9-E6C5-0E13-AAAFE9A9C9B5}"/>
              </a:ext>
            </a:extLst>
          </p:cNvPr>
          <p:cNvCxnSpPr>
            <a:cxnSpLocks/>
            <a:stCxn id="10" idx="1"/>
          </p:cNvCxnSpPr>
          <p:nvPr/>
        </p:nvCxnSpPr>
        <p:spPr>
          <a:xfrm flipH="1" flipV="1">
            <a:off x="695400" y="4221088"/>
            <a:ext cx="1255865" cy="25081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C91277A-6DED-B81D-5DA7-1B92A2C4BF02}"/>
              </a:ext>
            </a:extLst>
          </p:cNvPr>
          <p:cNvSpPr/>
          <p:nvPr/>
        </p:nvSpPr>
        <p:spPr>
          <a:xfrm>
            <a:off x="803176" y="2215142"/>
            <a:ext cx="4860776" cy="7715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</a:rPr>
              <a:t>補助事業が対象とする“顧客セグメント”のどのような課題に対して、どのような“価値”を提供するのかを示してください。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06ABE60-0CF9-E26A-63A4-6A10DA4F8AD4}"/>
              </a:ext>
            </a:extLst>
          </p:cNvPr>
          <p:cNvSpPr/>
          <p:nvPr/>
        </p:nvSpPr>
        <p:spPr>
          <a:xfrm>
            <a:off x="803176" y="5120911"/>
            <a:ext cx="4860776" cy="7715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</a:rPr>
              <a:t>提供する価値の</a:t>
            </a:r>
            <a:r>
              <a:rPr lang="en-US" altLang="ja-JP" sz="1400" dirty="0">
                <a:solidFill>
                  <a:srgbClr val="FF0000"/>
                </a:solidFill>
              </a:rPr>
              <a:t>KGI</a:t>
            </a:r>
            <a:r>
              <a:rPr lang="ja-JP" altLang="en-US" sz="1400" dirty="0">
                <a:solidFill>
                  <a:srgbClr val="FF0000"/>
                </a:solidFill>
              </a:rPr>
              <a:t>、</a:t>
            </a:r>
            <a:r>
              <a:rPr lang="en-US" altLang="ja-JP" sz="1400" dirty="0">
                <a:solidFill>
                  <a:srgbClr val="FF0000"/>
                </a:solidFill>
              </a:rPr>
              <a:t>KFS</a:t>
            </a:r>
            <a:r>
              <a:rPr lang="ja-JP" altLang="en-US" sz="1400" dirty="0">
                <a:solidFill>
                  <a:srgbClr val="FF0000"/>
                </a:solidFill>
              </a:rPr>
              <a:t>、</a:t>
            </a:r>
            <a:r>
              <a:rPr lang="en-US" altLang="ja-JP" sz="1400" dirty="0">
                <a:solidFill>
                  <a:srgbClr val="FF0000"/>
                </a:solidFill>
              </a:rPr>
              <a:t>KPI</a:t>
            </a:r>
            <a:r>
              <a:rPr lang="ja-JP" altLang="en-US" sz="1400" dirty="0">
                <a:solidFill>
                  <a:srgbClr val="FF0000"/>
                </a:solidFill>
              </a:rPr>
              <a:t>を簡潔に示してください。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885628C-3EBC-3D87-A107-E16FFFB5761E}"/>
              </a:ext>
            </a:extLst>
          </p:cNvPr>
          <p:cNvSpPr/>
          <p:nvPr/>
        </p:nvSpPr>
        <p:spPr>
          <a:xfrm>
            <a:off x="6656363" y="2171015"/>
            <a:ext cx="4860776" cy="7715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</a:rPr>
              <a:t>提供する価値により、顧客が抱える課題がどのように改善されるのか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</a:rPr>
              <a:t>可能な限り定量的にしめしてください。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E697AA8-57B2-5ADB-7954-1534537FD019}"/>
              </a:ext>
            </a:extLst>
          </p:cNvPr>
          <p:cNvSpPr/>
          <p:nvPr/>
        </p:nvSpPr>
        <p:spPr>
          <a:xfrm>
            <a:off x="6657609" y="5120910"/>
            <a:ext cx="4860776" cy="7715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</a:rPr>
              <a:t>本補助事業によって生み出された価値が、電力データ利活用の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</a:rPr>
              <a:t>社会実装へどのように貢献するかを示してください。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37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3"/>
            </a:gs>
            <a:gs pos="50000">
              <a:schemeClr val="accent3"/>
            </a:gs>
            <a:gs pos="100000">
              <a:schemeClr val="accent3"/>
            </a:gs>
          </a:gsLst>
          <a:lin ang="0" scaled="1"/>
          <a:tileRect/>
        </a:gra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D73D1BFE876BF43A760BAD664AB1D72" ma:contentTypeVersion="13" ma:contentTypeDescription="新しいドキュメントを作成します。" ma:contentTypeScope="" ma:versionID="15cdaf8b68ecf00c0502d1934e8e3980">
  <xsd:schema xmlns:xsd="http://www.w3.org/2001/XMLSchema" xmlns:xs="http://www.w3.org/2001/XMLSchema" xmlns:p="http://schemas.microsoft.com/office/2006/metadata/properties" xmlns:ns2="214b20f3-dc60-4cab-848d-340fa6b0231d" xmlns:ns3="623cf6b6-8c1c-4441-af41-7baf7c9a28aa" targetNamespace="http://schemas.microsoft.com/office/2006/metadata/properties" ma:root="true" ma:fieldsID="a5ea9a3ca3b364616bed623a81d45f61" ns2:_="" ns3:_="">
    <xsd:import namespace="214b20f3-dc60-4cab-848d-340fa6b0231d"/>
    <xsd:import namespace="623cf6b6-8c1c-4441-af41-7baf7c9a28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4b20f3-dc60-4cab-848d-340fa6b023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f6a3f5ef-cd54-4ef7-b1b9-4a46cb3bb5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3cf6b6-8c1c-4441-af41-7baf7c9a28a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ee52b66-7f8f-4b3d-99f6-ab1b8af1adfc}" ma:internalName="TaxCatchAll" ma:showField="CatchAllData" ma:web="623cf6b6-8c1c-4441-af41-7baf7c9a28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14b20f3-dc60-4cab-848d-340fa6b0231d">
      <Terms xmlns="http://schemas.microsoft.com/office/infopath/2007/PartnerControls"/>
    </lcf76f155ced4ddcb4097134ff3c332f>
    <TaxCatchAll xmlns="623cf6b6-8c1c-4441-af41-7baf7c9a28aa"/>
  </documentManagement>
</p:properties>
</file>

<file path=customXml/itemProps1.xml><?xml version="1.0" encoding="utf-8"?>
<ds:datastoreItem xmlns:ds="http://schemas.openxmlformats.org/officeDocument/2006/customXml" ds:itemID="{4259DE42-D2BB-41CC-9EAB-266BA9B9B7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4b20f3-dc60-4cab-848d-340fa6b0231d"/>
    <ds:schemaRef ds:uri="623cf6b6-8c1c-4441-af41-7baf7c9a28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08D6C5-569D-4063-B3A0-103C3D4398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56F4CE-DC97-44C4-BC2D-C46A06BFFBEE}">
  <ds:schemaRefs>
    <ds:schemaRef ds:uri="http://www.w3.org/XML/1998/namespace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623cf6b6-8c1c-4441-af41-7baf7c9a28aa"/>
    <ds:schemaRef ds:uri="214b20f3-dc60-4cab-848d-340fa6b0231d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163</Words>
  <Application>Microsoft Office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Office ​​テーマ</vt:lpstr>
      <vt:lpstr>デザインの設定</vt:lpstr>
      <vt:lpstr>補助事業の名称：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GIO奥村</cp:lastModifiedBy>
  <cp:revision>2</cp:revision>
  <dcterms:created xsi:type="dcterms:W3CDTF">2025-06-20T05:35:54Z</dcterms:created>
  <dcterms:modified xsi:type="dcterms:W3CDTF">2025-06-24T05:53:51Z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0x0101004D73D1BFE876BF43A760BAD664AB1D72</vt:lpwstr>
  </property>
</Properties>
</file>